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62" r:id="rId6"/>
    <p:sldId id="263" r:id="rId7"/>
    <p:sldId id="264" r:id="rId8"/>
    <p:sldId id="265" r:id="rId9"/>
    <p:sldId id="261" r:id="rId10"/>
    <p:sldId id="259"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78" d="100"/>
          <a:sy n="78" d="100"/>
        </p:scale>
        <p:origin x="87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2565099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3731390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1038929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40470001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87402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27220981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3094238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3633387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1217417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43E13F-C93C-42CF-A7DA-98FF480516C6}" type="datetimeFigureOut">
              <a:rPr lang="en-IN" smtClean="0"/>
              <a:t>16-06-2025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2283680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543E13F-C93C-42CF-A7DA-98FF480516C6}" type="datetimeFigureOut">
              <a:rPr lang="en-IN" smtClean="0"/>
              <a:t>16-06-2025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406249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543E13F-C93C-42CF-A7DA-98FF480516C6}" type="datetimeFigureOut">
              <a:rPr lang="en-IN" smtClean="0"/>
              <a:t>16-06-2025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3653014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543E13F-C93C-42CF-A7DA-98FF480516C6}" type="datetimeFigureOut">
              <a:rPr lang="en-IN" smtClean="0"/>
              <a:t>16-06-2025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24377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43E13F-C93C-42CF-A7DA-98FF480516C6}" type="datetimeFigureOut">
              <a:rPr lang="en-IN" smtClean="0"/>
              <a:t>16-06-2025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2396157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43E13F-C93C-42CF-A7DA-98FF480516C6}" type="datetimeFigureOut">
              <a:rPr lang="en-IN" smtClean="0"/>
              <a:t>16-06-2025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3764589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543E13F-C93C-42CF-A7DA-98FF480516C6}" type="datetimeFigureOut">
              <a:rPr lang="en-IN" smtClean="0"/>
              <a:t>16-06-2025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1648A05-BAC6-42FD-8157-55F05F72E596}" type="slidenum">
              <a:rPr lang="en-IN" smtClean="0"/>
              <a:t>‹#›</a:t>
            </a:fld>
            <a:endParaRPr lang="en-IN"/>
          </a:p>
        </p:txBody>
      </p:sp>
    </p:spTree>
    <p:extLst>
      <p:ext uri="{BB962C8B-B14F-4D97-AF65-F5344CB8AC3E}">
        <p14:creationId xmlns:p14="http://schemas.microsoft.com/office/powerpoint/2010/main" val="3343434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543E13F-C93C-42CF-A7DA-98FF480516C6}" type="datetimeFigureOut">
              <a:rPr lang="en-IN" smtClean="0"/>
              <a:t>16-06-2025</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1648A05-BAC6-42FD-8157-55F05F72E596}" type="slidenum">
              <a:rPr lang="en-IN" smtClean="0"/>
              <a:t>‹#›</a:t>
            </a:fld>
            <a:endParaRPr lang="en-IN"/>
          </a:p>
        </p:txBody>
      </p:sp>
    </p:spTree>
    <p:extLst>
      <p:ext uri="{BB962C8B-B14F-4D97-AF65-F5344CB8AC3E}">
        <p14:creationId xmlns:p14="http://schemas.microsoft.com/office/powerpoint/2010/main" val="22047795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E7E5A-26C7-A73E-6973-A0812C758201}"/>
              </a:ext>
            </a:extLst>
          </p:cNvPr>
          <p:cNvSpPr>
            <a:spLocks noGrp="1"/>
          </p:cNvSpPr>
          <p:nvPr>
            <p:ph type="ctrTitle"/>
          </p:nvPr>
        </p:nvSpPr>
        <p:spPr>
          <a:xfrm>
            <a:off x="1123609" y="4479138"/>
            <a:ext cx="7766936" cy="1646302"/>
          </a:xfrm>
        </p:spPr>
        <p:txBody>
          <a:bodyPr/>
          <a:lstStyle/>
          <a:p>
            <a:r>
              <a:rPr lang="en-US" dirty="0"/>
              <a:t>Research Study</a:t>
            </a:r>
            <a:endParaRPr lang="en-IN" dirty="0"/>
          </a:p>
        </p:txBody>
      </p:sp>
      <p:sp>
        <p:nvSpPr>
          <p:cNvPr id="3" name="Subtitle 2">
            <a:extLst>
              <a:ext uri="{FF2B5EF4-FFF2-40B4-BE49-F238E27FC236}">
                <a16:creationId xmlns:a16="http://schemas.microsoft.com/office/drawing/2014/main" id="{4040D3C1-32FB-1475-D118-CD761F866F92}"/>
              </a:ext>
            </a:extLst>
          </p:cNvPr>
          <p:cNvSpPr>
            <a:spLocks noGrp="1"/>
          </p:cNvSpPr>
          <p:nvPr>
            <p:ph type="subTitle" idx="1"/>
          </p:nvPr>
        </p:nvSpPr>
        <p:spPr>
          <a:xfrm>
            <a:off x="1595557" y="6125440"/>
            <a:ext cx="7766936" cy="1096899"/>
          </a:xfrm>
        </p:spPr>
        <p:txBody>
          <a:bodyPr/>
          <a:lstStyle/>
          <a:p>
            <a:r>
              <a:rPr lang="en-US" dirty="0"/>
              <a:t>By Wilfred Auxilian George</a:t>
            </a:r>
            <a:endParaRPr lang="en-IN" dirty="0"/>
          </a:p>
        </p:txBody>
      </p:sp>
      <p:pic>
        <p:nvPicPr>
          <p:cNvPr id="2050" name="Picture 2" descr="Marine Application Evaluation of Monocular SLAM for Underwater Robots">
            <a:extLst>
              <a:ext uri="{FF2B5EF4-FFF2-40B4-BE49-F238E27FC236}">
                <a16:creationId xmlns:a16="http://schemas.microsoft.com/office/drawing/2014/main" id="{06A559F0-1B9C-6E9A-6B70-E11BF2465D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511" y="412955"/>
            <a:ext cx="8508928" cy="47981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521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E725DACF-B9B5-5159-010D-B41BCC5AD708}"/>
              </a:ext>
            </a:extLst>
          </p:cNvPr>
          <p:cNvGraphicFramePr>
            <a:graphicFrameLocks noGrp="1"/>
          </p:cNvGraphicFramePr>
          <p:nvPr>
            <p:ph idx="1"/>
            <p:extLst>
              <p:ext uri="{D42A27DB-BD31-4B8C-83A1-F6EECF244321}">
                <p14:modId xmlns:p14="http://schemas.microsoft.com/office/powerpoint/2010/main" val="1528989589"/>
              </p:ext>
            </p:extLst>
          </p:nvPr>
        </p:nvGraphicFramePr>
        <p:xfrm>
          <a:off x="530942" y="1"/>
          <a:ext cx="8780212" cy="6786775"/>
        </p:xfrm>
        <a:graphic>
          <a:graphicData uri="http://schemas.openxmlformats.org/drawingml/2006/table">
            <a:tbl>
              <a:tblPr/>
              <a:tblGrid>
                <a:gridCol w="1254316">
                  <a:extLst>
                    <a:ext uri="{9D8B030D-6E8A-4147-A177-3AD203B41FA5}">
                      <a16:colId xmlns:a16="http://schemas.microsoft.com/office/drawing/2014/main" val="1224738844"/>
                    </a:ext>
                  </a:extLst>
                </a:gridCol>
                <a:gridCol w="1254316">
                  <a:extLst>
                    <a:ext uri="{9D8B030D-6E8A-4147-A177-3AD203B41FA5}">
                      <a16:colId xmlns:a16="http://schemas.microsoft.com/office/drawing/2014/main" val="2098033843"/>
                    </a:ext>
                  </a:extLst>
                </a:gridCol>
                <a:gridCol w="1254316">
                  <a:extLst>
                    <a:ext uri="{9D8B030D-6E8A-4147-A177-3AD203B41FA5}">
                      <a16:colId xmlns:a16="http://schemas.microsoft.com/office/drawing/2014/main" val="2383717819"/>
                    </a:ext>
                  </a:extLst>
                </a:gridCol>
                <a:gridCol w="1254316">
                  <a:extLst>
                    <a:ext uri="{9D8B030D-6E8A-4147-A177-3AD203B41FA5}">
                      <a16:colId xmlns:a16="http://schemas.microsoft.com/office/drawing/2014/main" val="868815670"/>
                    </a:ext>
                  </a:extLst>
                </a:gridCol>
                <a:gridCol w="1254316">
                  <a:extLst>
                    <a:ext uri="{9D8B030D-6E8A-4147-A177-3AD203B41FA5}">
                      <a16:colId xmlns:a16="http://schemas.microsoft.com/office/drawing/2014/main" val="1648222727"/>
                    </a:ext>
                  </a:extLst>
                </a:gridCol>
                <a:gridCol w="1254316">
                  <a:extLst>
                    <a:ext uri="{9D8B030D-6E8A-4147-A177-3AD203B41FA5}">
                      <a16:colId xmlns:a16="http://schemas.microsoft.com/office/drawing/2014/main" val="3330583898"/>
                    </a:ext>
                  </a:extLst>
                </a:gridCol>
                <a:gridCol w="1254316">
                  <a:extLst>
                    <a:ext uri="{9D8B030D-6E8A-4147-A177-3AD203B41FA5}">
                      <a16:colId xmlns:a16="http://schemas.microsoft.com/office/drawing/2014/main" val="912971290"/>
                    </a:ext>
                  </a:extLst>
                </a:gridCol>
              </a:tblGrid>
              <a:tr h="338844">
                <a:tc>
                  <a:txBody>
                    <a:bodyPr/>
                    <a:lstStyle/>
                    <a:p>
                      <a:r>
                        <a:rPr lang="en-IN" sz="1000"/>
                        <a:t>Feature / Criteria</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b="1"/>
                        <a:t>MAM3SLAM</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b="1"/>
                        <a:t>UVS</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b="1"/>
                        <a:t>UW-VO</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b="1"/>
                        <a:t>MV-SLAM</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b="1"/>
                        <a:t>ULL-SLAM</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b="1" dirty="0"/>
                        <a:t>MVO</a:t>
                      </a:r>
                      <a:endParaRPr lang="en-IN" sz="1000" dirty="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85278351"/>
                  </a:ext>
                </a:extLst>
              </a:tr>
              <a:tr h="495449">
                <a:tc>
                  <a:txBody>
                    <a:bodyPr/>
                    <a:lstStyle/>
                    <a:p>
                      <a:r>
                        <a:rPr lang="en-IN" sz="1000" b="1"/>
                        <a:t>Architecture</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Centralized multi-agent SLAM</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Single-agent full SLAM</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Monocular Visual Odometry</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Monocular VO + EKF Fusion</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Deep-learning feature-based SLAM</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Multi-view Geometry (VO)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24068494"/>
                  </a:ext>
                </a:extLst>
              </a:tr>
              <a:tr h="446248">
                <a:tc>
                  <a:txBody>
                    <a:bodyPr/>
                    <a:lstStyle/>
                    <a:p>
                      <a:r>
                        <a:rPr lang="en-IN" sz="1000" b="1"/>
                        <a:t>Sensor Input</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Monocular camera</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Monocular camera</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Monocular camera</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Camera + AHRS + Depth sensor</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Monocular camera</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Monocular camera</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98677869"/>
                  </a:ext>
                </a:extLst>
              </a:tr>
              <a:tr h="580121">
                <a:tc>
                  <a:txBody>
                    <a:bodyPr/>
                    <a:lstStyle/>
                    <a:p>
                      <a:r>
                        <a:rPr lang="en-IN" sz="1000" b="1"/>
                        <a:t>Loop Closure</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Yes (multi-agent shared)</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Yes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Yes (through SLAM backend)</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86310397"/>
                  </a:ext>
                </a:extLst>
              </a:tr>
              <a:tr h="580121">
                <a:tc>
                  <a:txBody>
                    <a:bodyPr/>
                    <a:lstStyle/>
                    <a:p>
                      <a:r>
                        <a:rPr lang="en-IN" sz="1000" b="1"/>
                        <a:t>Tracking Recovery</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Inter-agent relocalization</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Motion model &amp; multi-view init</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Retracking + KLT</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Partial (dependent on EKF)</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Feature re-detection supported</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 Limited</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9698303"/>
                  </a:ext>
                </a:extLst>
              </a:tr>
              <a:tr h="495449">
                <a:tc>
                  <a:txBody>
                    <a:bodyPr/>
                    <a:lstStyle/>
                    <a:p>
                      <a:r>
                        <a:rPr lang="en-IN" sz="1000" b="1"/>
                        <a:t>Image Enhancement</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CLAHE</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Joint enhancement + extraction</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78472927"/>
                  </a:ext>
                </a:extLst>
              </a:tr>
              <a:tr h="580121">
                <a:tc>
                  <a:txBody>
                    <a:bodyPr/>
                    <a:lstStyle/>
                    <a:p>
                      <a:r>
                        <a:rPr lang="en-IN" sz="1000" b="1"/>
                        <a:t>Best Condition</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Multi-ROV with server connection</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Long-term single AUV missions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Harsh turbidity + occlusion</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a:t>Bottom-looking AUV with stable light</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Low-light deep-sea footage</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Short-range, well-lit tracking</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26101074"/>
                  </a:ext>
                </a:extLst>
              </a:tr>
              <a:tr h="580121">
                <a:tc>
                  <a:txBody>
                    <a:bodyPr/>
                    <a:lstStyle/>
                    <a:p>
                      <a:r>
                        <a:rPr lang="en-IN" sz="1000" b="1"/>
                        <a:t>Worst Condition</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a:t>No comms, no overlap between ROVs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Severe turbidity / occlusion</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Low-texture + no motion</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Dynamic vegetation + non-planar</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Heavy scattering &amp; turbidity</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High noise / dynamic scenes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25190650"/>
                  </a:ext>
                </a:extLst>
              </a:tr>
              <a:tr h="338844">
                <a:tc>
                  <a:txBody>
                    <a:bodyPr/>
                    <a:lstStyle/>
                    <a:p>
                      <a:r>
                        <a:rPr lang="en-IN" sz="1000" b="1"/>
                        <a:t>Depth Estimation</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Not needed</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Not needed</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Altitude fusion</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28926522"/>
                  </a:ext>
                </a:extLst>
              </a:tr>
              <a:tr h="495449">
                <a:tc>
                  <a:txBody>
                    <a:bodyPr/>
                    <a:lstStyle/>
                    <a:p>
                      <a:r>
                        <a:rPr lang="en-IN" sz="1000" b="1"/>
                        <a:t>SLAM Type</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Full SLAM (multi-agent)</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Full SLAM</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Visual Odometry only</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Visual Odometry + Filtered Pose</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Full SLAM frontend (pluggable)</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Visual Odometry</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9207449"/>
                  </a:ext>
                </a:extLst>
              </a:tr>
              <a:tr h="488280">
                <a:tc>
                  <a:txBody>
                    <a:bodyPr/>
                    <a:lstStyle/>
                    <a:p>
                      <a:r>
                        <a:rPr lang="en-IN" sz="1000" b="1"/>
                        <a:t>Hardware Requirements</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Multiple ROVs + server</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Monocular camera only</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Monocular camera only</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Camera + AHRS + Depth</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Jetson Xavier GPU (for inference)</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Monocular camera</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1886063"/>
                  </a:ext>
                </a:extLst>
              </a:tr>
              <a:tr h="338844">
                <a:tc>
                  <a:txBody>
                    <a:bodyPr/>
                    <a:lstStyle/>
                    <a:p>
                      <a:r>
                        <a:rPr lang="en-IN" sz="1000" b="1"/>
                        <a:t>Real-Time Capable</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With server</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Yes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Yes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Yes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Yes (~40 FPS)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 Yes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72654568"/>
                  </a:ext>
                </a:extLst>
              </a:tr>
              <a:tr h="580121">
                <a:tc>
                  <a:txBody>
                    <a:bodyPr/>
                    <a:lstStyle/>
                    <a:p>
                      <a:r>
                        <a:rPr lang="en-IN" sz="1000" b="1"/>
                        <a:t>Accuracy (RMSE / % error)</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a:t>~cm level in multi-agent tests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000"/>
                        <a:t>RMSE reduced by ~34.6% vs others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RMSE ~1–1.8%</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~1.3% trajectory error</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RMSE ~1.3; ATE ~1.29</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Not reported</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4863851"/>
                  </a:ext>
                </a:extLst>
              </a:tr>
              <a:tr h="446248">
                <a:tc>
                  <a:txBody>
                    <a:bodyPr/>
                    <a:lstStyle/>
                    <a:p>
                      <a:r>
                        <a:rPr lang="en-IN" sz="1000" b="1"/>
                        <a:t>Loop-Aware Map Optimization</a:t>
                      </a:r>
                      <a:endParaRPr lang="en-IN" sz="1000"/>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Yes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Yes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a:t>✅ If back-end supports</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1000" dirty="0"/>
                        <a:t>❌ No</a:t>
                      </a:r>
                    </a:p>
                  </a:txBody>
                  <a:tcPr marL="40764" marR="40764" marT="20382" marB="2038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675480"/>
                  </a:ext>
                </a:extLst>
              </a:tr>
            </a:tbl>
          </a:graphicData>
        </a:graphic>
      </p:graphicFrame>
    </p:spTree>
    <p:extLst>
      <p:ext uri="{BB962C8B-B14F-4D97-AF65-F5344CB8AC3E}">
        <p14:creationId xmlns:p14="http://schemas.microsoft.com/office/powerpoint/2010/main" val="1847075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15A62-6B0E-D69C-80FD-EA9384FD49BC}"/>
              </a:ext>
            </a:extLst>
          </p:cNvPr>
          <p:cNvSpPr>
            <a:spLocks noGrp="1"/>
          </p:cNvSpPr>
          <p:nvPr>
            <p:ph type="title"/>
          </p:nvPr>
        </p:nvSpPr>
        <p:spPr>
          <a:xfrm>
            <a:off x="838200" y="365125"/>
            <a:ext cx="10515600" cy="1227700"/>
          </a:xfrm>
        </p:spPr>
        <p:txBody>
          <a:bodyPr>
            <a:normAutofit/>
          </a:bodyPr>
          <a:lstStyle/>
          <a:p>
            <a:pPr algn="ctr"/>
            <a:r>
              <a:rPr lang="en-US" sz="2400" b="1" u="sng" dirty="0"/>
              <a:t>Paper 1: MAM3SLAM: Towards underwater-robust multi-agent visual SLAM</a:t>
            </a:r>
            <a:br>
              <a:rPr lang="en-US" sz="2400" b="1" u="sng" dirty="0"/>
            </a:br>
            <a:r>
              <a:rPr lang="en-US" sz="1800" b="1" dirty="0"/>
              <a:t>Author </a:t>
            </a:r>
            <a:r>
              <a:rPr lang="en-US" sz="1800" b="1" dirty="0">
                <a:sym typeface="Wingdings" panose="05000000000000000000" pitchFamily="2" charset="2"/>
              </a:rPr>
              <a:t></a:t>
            </a:r>
            <a:r>
              <a:rPr lang="en-US" sz="1800" dirty="0">
                <a:sym typeface="Wingdings" panose="05000000000000000000" pitchFamily="2" charset="2"/>
              </a:rPr>
              <a:t> Juliette, Claire, Vincent        </a:t>
            </a:r>
            <a:r>
              <a:rPr lang="en-US" sz="1800" b="1" dirty="0">
                <a:sym typeface="Wingdings" panose="05000000000000000000" pitchFamily="2" charset="2"/>
              </a:rPr>
              <a:t>Year  2024</a:t>
            </a:r>
            <a:endParaRPr lang="en-IN" sz="2400" b="1" dirty="0"/>
          </a:p>
        </p:txBody>
      </p:sp>
      <p:sp>
        <p:nvSpPr>
          <p:cNvPr id="3" name="Content Placeholder 2">
            <a:extLst>
              <a:ext uri="{FF2B5EF4-FFF2-40B4-BE49-F238E27FC236}">
                <a16:creationId xmlns:a16="http://schemas.microsoft.com/office/drawing/2014/main" id="{786C18EB-DC5B-4E5D-26E1-BA6CF1CF748D}"/>
              </a:ext>
            </a:extLst>
          </p:cNvPr>
          <p:cNvSpPr>
            <a:spLocks noGrp="1"/>
          </p:cNvSpPr>
          <p:nvPr>
            <p:ph idx="1"/>
          </p:nvPr>
        </p:nvSpPr>
        <p:spPr>
          <a:xfrm>
            <a:off x="838200" y="1592825"/>
            <a:ext cx="10515600" cy="4900049"/>
          </a:xfrm>
        </p:spPr>
        <p:txBody>
          <a:bodyPr>
            <a:normAutofit lnSpcReduction="10000"/>
          </a:bodyPr>
          <a:lstStyle/>
          <a:p>
            <a:r>
              <a:rPr lang="en-US" sz="1800" dirty="0"/>
              <a:t>Includes multi-agent tracking, local mapping, loop closure, and map merging.</a:t>
            </a:r>
          </a:p>
          <a:p>
            <a:r>
              <a:rPr lang="en-US" sz="1800" dirty="0"/>
              <a:t>Remotely Operated Vehicles (ROVs) equipped with monocular RGB cameras (BLUEROV2).</a:t>
            </a:r>
          </a:p>
          <a:p>
            <a:r>
              <a:rPr lang="en-US" sz="1800" dirty="0"/>
              <a:t>Tested in real underwater conditions (pool + open sea) and Datasets collected using BlueROV2 and GoPro for sea trials.</a:t>
            </a:r>
          </a:p>
          <a:p>
            <a:r>
              <a:rPr lang="en-US" sz="1800" dirty="0"/>
              <a:t>MAM3SLAM is </a:t>
            </a:r>
            <a:r>
              <a:rPr lang="en-US" sz="1800" b="1" dirty="0"/>
              <a:t>more accurate and robust</a:t>
            </a:r>
            <a:r>
              <a:rPr lang="en-US" sz="1800" dirty="0"/>
              <a:t> ,than ORB-SLAMM and CCM-SLAM and it outperforms all SLAM algorithms.</a:t>
            </a:r>
          </a:p>
          <a:p>
            <a:r>
              <a:rPr lang="en-US" sz="1800" dirty="0"/>
              <a:t>Built on </a:t>
            </a:r>
            <a:r>
              <a:rPr lang="en-US" sz="1800" b="1" dirty="0"/>
              <a:t>ORB-SLAM Atlas</a:t>
            </a:r>
            <a:r>
              <a:rPr lang="en-US" sz="1800" dirty="0"/>
              <a:t> using </a:t>
            </a:r>
            <a:r>
              <a:rPr lang="en-US" sz="1800" b="1" dirty="0"/>
              <a:t>ORB-SLAM3</a:t>
            </a:r>
            <a:r>
              <a:rPr lang="en-US" sz="1800" dirty="0"/>
              <a:t> codebase and it is a Fully </a:t>
            </a:r>
            <a:r>
              <a:rPr lang="en-US" sz="1800" b="1" dirty="0"/>
              <a:t>centralized system</a:t>
            </a:r>
            <a:r>
              <a:rPr lang="en-US" sz="1800" dirty="0"/>
              <a:t> with all computation done on a server. </a:t>
            </a:r>
          </a:p>
          <a:p>
            <a:r>
              <a:rPr lang="en-US" sz="1800" dirty="0"/>
              <a:t>Server performs </a:t>
            </a:r>
            <a:r>
              <a:rPr lang="en-US" sz="1800" b="1" dirty="0"/>
              <a:t>map merging and global optimization.</a:t>
            </a:r>
          </a:p>
          <a:p>
            <a:r>
              <a:rPr lang="en-US" sz="1800" dirty="0"/>
              <a:t>Allows </a:t>
            </a:r>
            <a:r>
              <a:rPr lang="en-US" sz="1800" b="1" dirty="0"/>
              <a:t>collaborative mapping &amp; relative localization.</a:t>
            </a:r>
          </a:p>
          <a:p>
            <a:r>
              <a:rPr lang="en-US" sz="1800" dirty="0"/>
              <a:t>Handles </a:t>
            </a:r>
            <a:r>
              <a:rPr lang="en-US" sz="1800" b="1" dirty="0"/>
              <a:t>underwater visual challenges</a:t>
            </a:r>
            <a:r>
              <a:rPr lang="en-US" sz="1800" dirty="0"/>
              <a:t> (dropouts, blur, poor textures) effectively.</a:t>
            </a:r>
          </a:p>
          <a:p>
            <a:r>
              <a:rPr lang="en-US" sz="1800" dirty="0"/>
              <a:t>MAM3SLAM successfully estimates the individual and relative localization of the agents(ROV) with an error lower than 5 cm on three out of the four test sequences, and is twice as accurate as competing multi-agent works in challenging visual conditions with frequent </a:t>
            </a:r>
            <a:r>
              <a:rPr lang="en-US" sz="1800" b="1" dirty="0"/>
              <a:t>visual dropouts</a:t>
            </a:r>
            <a:r>
              <a:rPr lang="en-US" sz="1800" dirty="0"/>
              <a:t>, </a:t>
            </a:r>
            <a:r>
              <a:rPr lang="en-US" sz="1800" b="1" dirty="0"/>
              <a:t>poor textures</a:t>
            </a:r>
            <a:r>
              <a:rPr lang="en-US" sz="1800" dirty="0"/>
              <a:t>, </a:t>
            </a:r>
            <a:r>
              <a:rPr lang="en-US" sz="1800" b="1" dirty="0"/>
              <a:t>low framerate </a:t>
            </a:r>
            <a:r>
              <a:rPr lang="en-US" sz="1800" dirty="0"/>
              <a:t>and </a:t>
            </a:r>
            <a:r>
              <a:rPr lang="en-US" sz="1800" b="1" dirty="0"/>
              <a:t>fast motion.</a:t>
            </a:r>
            <a:endParaRPr lang="en-IN" sz="1600" b="1" dirty="0"/>
          </a:p>
        </p:txBody>
      </p:sp>
    </p:spTree>
    <p:extLst>
      <p:ext uri="{BB962C8B-B14F-4D97-AF65-F5344CB8AC3E}">
        <p14:creationId xmlns:p14="http://schemas.microsoft.com/office/powerpoint/2010/main" val="3393417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45F3E-9EA6-3443-96DF-4637453280FD}"/>
              </a:ext>
            </a:extLst>
          </p:cNvPr>
          <p:cNvSpPr>
            <a:spLocks noGrp="1"/>
          </p:cNvSpPr>
          <p:nvPr>
            <p:ph type="title"/>
          </p:nvPr>
        </p:nvSpPr>
        <p:spPr>
          <a:xfrm>
            <a:off x="838200" y="365125"/>
            <a:ext cx="10515600" cy="1217867"/>
          </a:xfrm>
        </p:spPr>
        <p:txBody>
          <a:bodyPr>
            <a:normAutofit/>
          </a:bodyPr>
          <a:lstStyle/>
          <a:p>
            <a:pPr algn="ctr"/>
            <a:r>
              <a:rPr lang="en-IN" sz="2400" b="1" u="sng" dirty="0"/>
              <a:t>Paper 2: </a:t>
            </a:r>
            <a:r>
              <a:rPr lang="en-US" sz="2400" b="1" u="sng" dirty="0"/>
              <a:t>UVS: underwater visual SLAM—a robust monocular visual SLAM</a:t>
            </a:r>
            <a:br>
              <a:rPr lang="en-US" sz="2400" b="1" u="sng" dirty="0"/>
            </a:br>
            <a:r>
              <a:rPr lang="en-US" sz="2400" b="1" u="sng" dirty="0"/>
              <a:t>system for lifelong underwater operations</a:t>
            </a:r>
            <a:br>
              <a:rPr lang="en-US" sz="2400" b="1" u="sng" dirty="0"/>
            </a:br>
            <a:r>
              <a:rPr lang="en-US" sz="1600" b="1" dirty="0"/>
              <a:t>Author </a:t>
            </a:r>
            <a:r>
              <a:rPr lang="en-US" sz="1600" b="1" dirty="0">
                <a:sym typeface="Wingdings" panose="05000000000000000000" pitchFamily="2" charset="2"/>
              </a:rPr>
              <a:t> </a:t>
            </a:r>
            <a:r>
              <a:rPr lang="en-US" sz="1600" dirty="0">
                <a:sym typeface="Wingdings" panose="05000000000000000000" pitchFamily="2" charset="2"/>
              </a:rPr>
              <a:t>Marco, Annette, Edmund, Martin       </a:t>
            </a:r>
            <a:r>
              <a:rPr lang="en-US" sz="1600" b="1" dirty="0">
                <a:sym typeface="Wingdings" panose="05000000000000000000" pitchFamily="2" charset="2"/>
              </a:rPr>
              <a:t>Year </a:t>
            </a:r>
            <a:r>
              <a:rPr lang="en-US" sz="1800" b="1" dirty="0">
                <a:sym typeface="Wingdings" panose="05000000000000000000" pitchFamily="2" charset="2"/>
              </a:rPr>
              <a:t>2023</a:t>
            </a:r>
            <a:endParaRPr lang="en-IN" sz="2400" b="1" dirty="0"/>
          </a:p>
        </p:txBody>
      </p:sp>
      <p:sp>
        <p:nvSpPr>
          <p:cNvPr id="3" name="Content Placeholder 2">
            <a:extLst>
              <a:ext uri="{FF2B5EF4-FFF2-40B4-BE49-F238E27FC236}">
                <a16:creationId xmlns:a16="http://schemas.microsoft.com/office/drawing/2014/main" id="{EC2E46A0-14A3-4152-DB61-E58E180038B9}"/>
              </a:ext>
            </a:extLst>
          </p:cNvPr>
          <p:cNvSpPr>
            <a:spLocks noGrp="1"/>
          </p:cNvSpPr>
          <p:nvPr>
            <p:ph idx="1"/>
          </p:nvPr>
        </p:nvSpPr>
        <p:spPr>
          <a:xfrm>
            <a:off x="838200" y="1582993"/>
            <a:ext cx="10515600" cy="4593969"/>
          </a:xfrm>
        </p:spPr>
        <p:txBody>
          <a:bodyPr>
            <a:normAutofit fontScale="92500" lnSpcReduction="10000"/>
          </a:bodyPr>
          <a:lstStyle/>
          <a:p>
            <a:r>
              <a:rPr lang="en-US" sz="1600" dirty="0"/>
              <a:t>UVS has </a:t>
            </a:r>
            <a:r>
              <a:rPr lang="en-US" sz="1600" b="1" dirty="0"/>
              <a:t>Three-view initialization</a:t>
            </a:r>
            <a:r>
              <a:rPr lang="en-US" sz="1600" dirty="0"/>
              <a:t>(Three Images) for better pose accuracy, </a:t>
            </a:r>
            <a:r>
              <a:rPr lang="en-IN" sz="1600" b="1" dirty="0"/>
              <a:t>Brute-force descriptor matching </a:t>
            </a:r>
            <a:r>
              <a:rPr lang="en-IN" sz="1600" dirty="0"/>
              <a:t>for denser maps(</a:t>
            </a:r>
            <a:r>
              <a:rPr lang="en-US" sz="1600" dirty="0"/>
              <a:t>compares every possible pair of features), </a:t>
            </a:r>
            <a:r>
              <a:rPr lang="en-US" sz="1600" b="1" dirty="0"/>
              <a:t>Motion model </a:t>
            </a:r>
            <a:r>
              <a:rPr lang="en-US" sz="1600" dirty="0"/>
              <a:t>to handle tracking loss(When the camera loses sight e.g., due to blur, occlusion, or darkness), UVS uses a </a:t>
            </a:r>
            <a:r>
              <a:rPr lang="en-US" sz="1600" b="1" dirty="0"/>
              <a:t>mathematical model of motion</a:t>
            </a:r>
            <a:r>
              <a:rPr lang="en-US" sz="1600" dirty="0"/>
              <a:t> (constant velocity) to predict where the camera is moving — even without visual input.</a:t>
            </a:r>
          </a:p>
          <a:p>
            <a:r>
              <a:rPr lang="en-US" sz="1600" dirty="0"/>
              <a:t>Tested using </a:t>
            </a:r>
            <a:r>
              <a:rPr lang="en-US" sz="1600" b="1" dirty="0"/>
              <a:t>monocular cameras</a:t>
            </a:r>
            <a:r>
              <a:rPr lang="en-US" sz="1600" dirty="0"/>
              <a:t> on ROVs and AUVs.</a:t>
            </a:r>
          </a:p>
          <a:p>
            <a:r>
              <a:rPr lang="en-IN" sz="1600" dirty="0"/>
              <a:t>includes </a:t>
            </a:r>
            <a:r>
              <a:rPr lang="en-IN" sz="1600" b="1" dirty="0"/>
              <a:t>custom underwater datasets </a:t>
            </a:r>
            <a:r>
              <a:rPr lang="en-IN" sz="1600" dirty="0"/>
              <a:t>and </a:t>
            </a:r>
            <a:r>
              <a:rPr lang="en-US" sz="1600" dirty="0"/>
              <a:t>no need for depth sensors or external localization—</a:t>
            </a:r>
            <a:r>
              <a:rPr lang="en-US" sz="1600" b="1" dirty="0"/>
              <a:t>camera-only navigation</a:t>
            </a:r>
            <a:r>
              <a:rPr lang="en-US" sz="1600" dirty="0"/>
              <a:t>(builds a map just using camera , no sonar or GPY or IMU).</a:t>
            </a:r>
          </a:p>
          <a:p>
            <a:r>
              <a:rPr lang="pt-BR" sz="1600" dirty="0"/>
              <a:t>Images processed via </a:t>
            </a:r>
            <a:r>
              <a:rPr lang="pt-BR" sz="1600" b="1" dirty="0"/>
              <a:t>FIFO queue </a:t>
            </a:r>
            <a:r>
              <a:rPr lang="pt-BR" sz="1600" dirty="0"/>
              <a:t>and </a:t>
            </a:r>
            <a:r>
              <a:rPr lang="en-US" sz="1600" b="1" dirty="0"/>
              <a:t>Pruning strategy</a:t>
            </a:r>
            <a:r>
              <a:rPr lang="en-US" sz="1600" dirty="0"/>
              <a:t> manages memory for long-term missions( In Slam, the map gets bigger overtime so by pruning it removes old or lesser data)</a:t>
            </a:r>
          </a:p>
          <a:p>
            <a:r>
              <a:rPr lang="en-US" sz="1600" b="1" dirty="0"/>
              <a:t>UVS outperforms ORB-SLAM and LDSO</a:t>
            </a:r>
            <a:r>
              <a:rPr lang="en-US" sz="1600" dirty="0"/>
              <a:t> in underwater environments</a:t>
            </a:r>
          </a:p>
          <a:p>
            <a:r>
              <a:rPr lang="en-US" sz="1600" dirty="0"/>
              <a:t>Operates in sequences where ORB-SLAM fails</a:t>
            </a:r>
          </a:p>
          <a:p>
            <a:r>
              <a:rPr lang="en-US" sz="1600" dirty="0"/>
              <a:t>Robust to </a:t>
            </a:r>
            <a:r>
              <a:rPr lang="en-US" sz="1600" b="1" dirty="0"/>
              <a:t>visual loss</a:t>
            </a:r>
            <a:r>
              <a:rPr lang="en-US" sz="1600" dirty="0"/>
              <a:t>, </a:t>
            </a:r>
            <a:r>
              <a:rPr lang="en-US" sz="1600" b="1" dirty="0"/>
              <a:t>low lighting</a:t>
            </a:r>
            <a:r>
              <a:rPr lang="en-US" sz="1600" dirty="0"/>
              <a:t>, and </a:t>
            </a:r>
            <a:r>
              <a:rPr lang="en-US" sz="1600" b="1" dirty="0"/>
              <a:t>low scene overlap.</a:t>
            </a:r>
          </a:p>
          <a:p>
            <a:r>
              <a:rPr lang="en-US" sz="1600" dirty="0"/>
              <a:t>Achieves </a:t>
            </a:r>
            <a:r>
              <a:rPr lang="en-US" sz="1600" b="1" dirty="0"/>
              <a:t>up to 34.6% </a:t>
            </a:r>
            <a:r>
              <a:rPr lang="en-US" sz="1600" dirty="0"/>
              <a:t>lower RMSE(Root mean square error</a:t>
            </a:r>
            <a:r>
              <a:rPr lang="en-US" sz="1600" dirty="0">
                <a:sym typeface="Wingdings" panose="05000000000000000000" pitchFamily="2" charset="2"/>
              </a:rPr>
              <a:t></a:t>
            </a:r>
            <a:r>
              <a:rPr lang="en-US" sz="1600" dirty="0"/>
              <a:t>how close is the robot estimated path to the real path, Low RMSE=Better accuracy) and </a:t>
            </a:r>
            <a:r>
              <a:rPr lang="en-US" sz="1600" b="1" dirty="0"/>
              <a:t>33.3% </a:t>
            </a:r>
            <a:r>
              <a:rPr lang="en-US" sz="1600" dirty="0"/>
              <a:t>more loop closures(When the robot returns to a previously visited place, loop closure recognizes it and corrects drift in the map and path).</a:t>
            </a:r>
          </a:p>
          <a:p>
            <a:r>
              <a:rPr lang="en-US" sz="1600" dirty="0"/>
              <a:t>UVS showed </a:t>
            </a:r>
            <a:r>
              <a:rPr lang="en-US" sz="1600" b="1" dirty="0"/>
              <a:t>up to 34.6% lower RMSE</a:t>
            </a:r>
            <a:r>
              <a:rPr lang="en-US" sz="1600" dirty="0"/>
              <a:t> than ORB-SLAM — that means it's more accurate.</a:t>
            </a:r>
            <a:endParaRPr lang="en-IN" sz="1600" dirty="0"/>
          </a:p>
        </p:txBody>
      </p:sp>
    </p:spTree>
    <p:extLst>
      <p:ext uri="{BB962C8B-B14F-4D97-AF65-F5344CB8AC3E}">
        <p14:creationId xmlns:p14="http://schemas.microsoft.com/office/powerpoint/2010/main" val="2105853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20E27-2243-7D95-4570-7461FAA0A2F3}"/>
              </a:ext>
            </a:extLst>
          </p:cNvPr>
          <p:cNvSpPr>
            <a:spLocks noGrp="1"/>
          </p:cNvSpPr>
          <p:nvPr>
            <p:ph type="title"/>
          </p:nvPr>
        </p:nvSpPr>
        <p:spPr>
          <a:xfrm>
            <a:off x="838200" y="365125"/>
            <a:ext cx="10515600" cy="1414514"/>
          </a:xfrm>
        </p:spPr>
        <p:txBody>
          <a:bodyPr>
            <a:noAutofit/>
          </a:bodyPr>
          <a:lstStyle/>
          <a:p>
            <a:pPr algn="ctr"/>
            <a:r>
              <a:rPr lang="en-US" sz="2400" b="1" u="sng" dirty="0"/>
              <a:t>Paper 3: Real-time Monocular Visual Odometry for Turbid and Dynamic Underwater Environments</a:t>
            </a:r>
            <a:br>
              <a:rPr lang="en-US" sz="2000" b="1" u="sng" dirty="0"/>
            </a:br>
            <a:r>
              <a:rPr lang="en-US" sz="1800" b="1" dirty="0"/>
              <a:t>Author </a:t>
            </a:r>
            <a:r>
              <a:rPr lang="en-US" sz="1800" b="1" dirty="0">
                <a:sym typeface="Wingdings" panose="05000000000000000000" pitchFamily="2" charset="2"/>
              </a:rPr>
              <a:t> </a:t>
            </a:r>
            <a:r>
              <a:rPr lang="en-US" sz="1800" dirty="0">
                <a:sym typeface="Wingdings" panose="05000000000000000000" pitchFamily="2" charset="2"/>
              </a:rPr>
              <a:t>Maxime, Julien0, Pauline, Vincent     </a:t>
            </a:r>
            <a:r>
              <a:rPr lang="en-US" sz="1800" b="1" dirty="0">
                <a:sym typeface="Wingdings" panose="05000000000000000000" pitchFamily="2" charset="2"/>
              </a:rPr>
              <a:t>Year  2020</a:t>
            </a:r>
            <a:endParaRPr lang="en-IN" sz="2000" b="1" dirty="0"/>
          </a:p>
        </p:txBody>
      </p:sp>
      <p:sp>
        <p:nvSpPr>
          <p:cNvPr id="3" name="Content Placeholder 2">
            <a:extLst>
              <a:ext uri="{FF2B5EF4-FFF2-40B4-BE49-F238E27FC236}">
                <a16:creationId xmlns:a16="http://schemas.microsoft.com/office/drawing/2014/main" id="{82CAFE1F-46FF-53C0-E8F3-044544974D4F}"/>
              </a:ext>
            </a:extLst>
          </p:cNvPr>
          <p:cNvSpPr>
            <a:spLocks noGrp="1"/>
          </p:cNvSpPr>
          <p:nvPr>
            <p:ph idx="1"/>
          </p:nvPr>
        </p:nvSpPr>
        <p:spPr>
          <a:xfrm>
            <a:off x="838200" y="1779639"/>
            <a:ext cx="10515600" cy="4713236"/>
          </a:xfrm>
        </p:spPr>
        <p:txBody>
          <a:bodyPr>
            <a:normAutofit lnSpcReduction="10000"/>
          </a:bodyPr>
          <a:lstStyle/>
          <a:p>
            <a:r>
              <a:rPr lang="en-US" sz="1800" dirty="0"/>
              <a:t>UW-VO System is used.</a:t>
            </a:r>
          </a:p>
          <a:p>
            <a:r>
              <a:rPr lang="en-US" sz="1800" dirty="0"/>
              <a:t>No IMU, SONAR or DVL is used.</a:t>
            </a:r>
          </a:p>
          <a:p>
            <a:r>
              <a:rPr lang="en-US" sz="1800" dirty="0"/>
              <a:t>It was tested at </a:t>
            </a:r>
            <a:r>
              <a:rPr lang="en-US" sz="1800" b="1" dirty="0"/>
              <a:t>500m</a:t>
            </a:r>
            <a:r>
              <a:rPr lang="en-US" sz="1800" dirty="0"/>
              <a:t> depth in Mediterranean Sea.</a:t>
            </a:r>
          </a:p>
          <a:p>
            <a:r>
              <a:rPr lang="en-US" sz="1800" dirty="0"/>
              <a:t>Implemented in C++ with ROS, uses </a:t>
            </a:r>
            <a:r>
              <a:rPr lang="en-US" sz="1800" b="1" dirty="0"/>
              <a:t>KLT Optical Flow Tracker</a:t>
            </a:r>
            <a:r>
              <a:rPr lang="en-US" sz="1800" dirty="0"/>
              <a:t>(OpenCV, Tracks feature points across video frames), </a:t>
            </a:r>
            <a:r>
              <a:rPr lang="en-US" sz="1800" b="1" dirty="0"/>
              <a:t>pose estimation via P3P + RANSAC </a:t>
            </a:r>
            <a:r>
              <a:rPr lang="en-US" sz="1800" dirty="0"/>
              <a:t>(OpenGV, Estimates the camera’s position and orientation using 3 known 3D-2D point correspondences (P3P), and filters out bad matches using RANSAC), </a:t>
            </a:r>
            <a:r>
              <a:rPr lang="en-US" sz="1800" b="1" dirty="0"/>
              <a:t>Windowed local Bundle adjustment</a:t>
            </a:r>
            <a:r>
              <a:rPr lang="en-US" sz="1800" dirty="0"/>
              <a:t>(g2o, Optimizes camera poses and 3D map points over a sliding window of recent keyframes and reduces drift) and </a:t>
            </a:r>
            <a:r>
              <a:rPr lang="en-US" sz="1800" b="1" dirty="0"/>
              <a:t>retracking</a:t>
            </a:r>
            <a:r>
              <a:rPr lang="en-US" sz="1800" dirty="0"/>
              <a:t> for feature robustness(</a:t>
            </a:r>
            <a:r>
              <a:rPr lang="en-IN" sz="1800" dirty="0"/>
              <a:t>Recovers temporarily lost features</a:t>
            </a:r>
            <a:r>
              <a:rPr lang="en-US" sz="1800" dirty="0"/>
              <a:t>).</a:t>
            </a:r>
          </a:p>
          <a:p>
            <a:r>
              <a:rPr lang="en-US" sz="1800" dirty="0"/>
              <a:t>The frame per second was </a:t>
            </a:r>
            <a:r>
              <a:rPr lang="en-US" sz="1800" b="1" dirty="0"/>
              <a:t>25-35 ms</a:t>
            </a:r>
            <a:r>
              <a:rPr lang="en-US" sz="1800" dirty="0"/>
              <a:t>.</a:t>
            </a:r>
          </a:p>
          <a:p>
            <a:r>
              <a:rPr lang="en-US" sz="1800" dirty="0"/>
              <a:t>Outperforms </a:t>
            </a:r>
            <a:r>
              <a:rPr lang="en-US" sz="1800" b="1" dirty="0"/>
              <a:t>ORB-SLAM2, LSD-SLAM, and SVO </a:t>
            </a:r>
            <a:r>
              <a:rPr lang="en-US" sz="1800" dirty="0"/>
              <a:t>in turbid/dynamic underwater scenes.</a:t>
            </a:r>
          </a:p>
          <a:p>
            <a:r>
              <a:rPr lang="en-US" sz="1800" dirty="0"/>
              <a:t>Robust to </a:t>
            </a:r>
            <a:r>
              <a:rPr lang="en-US" sz="1800" b="1" dirty="0"/>
              <a:t>turbidity, occlusion, and fish motion.</a:t>
            </a:r>
          </a:p>
          <a:p>
            <a:r>
              <a:rPr lang="en-US" sz="1800" dirty="0"/>
              <a:t>Runs in </a:t>
            </a:r>
            <a:r>
              <a:rPr lang="en-US" sz="1800" b="1" dirty="0"/>
              <a:t>real-time</a:t>
            </a:r>
            <a:r>
              <a:rPr lang="en-US" sz="1800" dirty="0"/>
              <a:t> on low-power CPU.</a:t>
            </a:r>
          </a:p>
          <a:p>
            <a:r>
              <a:rPr lang="en-US" sz="1800" dirty="0"/>
              <a:t>Accuracy and performance is higher compared to other SLAM systems .</a:t>
            </a:r>
          </a:p>
          <a:p>
            <a:endParaRPr lang="en-US" sz="1800" dirty="0"/>
          </a:p>
          <a:p>
            <a:endParaRPr lang="en-IN" sz="1800" dirty="0"/>
          </a:p>
        </p:txBody>
      </p:sp>
    </p:spTree>
    <p:extLst>
      <p:ext uri="{BB962C8B-B14F-4D97-AF65-F5344CB8AC3E}">
        <p14:creationId xmlns:p14="http://schemas.microsoft.com/office/powerpoint/2010/main" val="3459736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5AB59-0BDC-BD1B-9B86-3D9A0EFE0BC1}"/>
              </a:ext>
            </a:extLst>
          </p:cNvPr>
          <p:cNvSpPr>
            <a:spLocks noGrp="1"/>
          </p:cNvSpPr>
          <p:nvPr>
            <p:ph type="title"/>
          </p:nvPr>
        </p:nvSpPr>
        <p:spPr>
          <a:xfrm>
            <a:off x="838200" y="211395"/>
            <a:ext cx="10515600" cy="1184785"/>
          </a:xfrm>
        </p:spPr>
        <p:txBody>
          <a:bodyPr>
            <a:normAutofit fontScale="90000"/>
          </a:bodyPr>
          <a:lstStyle/>
          <a:p>
            <a:pPr algn="ctr"/>
            <a:r>
              <a:rPr lang="en-US" sz="2700" b="1" u="sng" dirty="0"/>
              <a:t>Paper 4: Investigation of the challenges of Underwater Visual Monocular SLAM</a:t>
            </a:r>
            <a:br>
              <a:rPr lang="en-US" sz="2000" b="1" u="sng" dirty="0"/>
            </a:br>
            <a:r>
              <a:rPr lang="en-US" sz="2000" b="1" dirty="0"/>
              <a:t>Author </a:t>
            </a:r>
            <a:r>
              <a:rPr lang="en-US" sz="2000" b="1" dirty="0">
                <a:sym typeface="Wingdings" panose="05000000000000000000" pitchFamily="2" charset="2"/>
              </a:rPr>
              <a:t> </a:t>
            </a:r>
            <a:r>
              <a:rPr lang="en-US" sz="2000" dirty="0">
                <a:sym typeface="Wingdings" panose="05000000000000000000" pitchFamily="2" charset="2"/>
              </a:rPr>
              <a:t>Michele, David, Mengkun, Kevin      </a:t>
            </a:r>
            <a:r>
              <a:rPr lang="en-US" sz="2000" b="1" dirty="0">
                <a:sym typeface="Wingdings" panose="05000000000000000000" pitchFamily="2" charset="2"/>
              </a:rPr>
              <a:t>Year  2023</a:t>
            </a:r>
            <a:endParaRPr lang="en-IN" sz="2000" b="1" dirty="0"/>
          </a:p>
        </p:txBody>
      </p:sp>
      <p:sp>
        <p:nvSpPr>
          <p:cNvPr id="3" name="Content Placeholder 2">
            <a:extLst>
              <a:ext uri="{FF2B5EF4-FFF2-40B4-BE49-F238E27FC236}">
                <a16:creationId xmlns:a16="http://schemas.microsoft.com/office/drawing/2014/main" id="{32B3DD5F-64FD-6B45-71ED-94ACABC159B5}"/>
              </a:ext>
            </a:extLst>
          </p:cNvPr>
          <p:cNvSpPr>
            <a:spLocks noGrp="1"/>
          </p:cNvSpPr>
          <p:nvPr>
            <p:ph idx="1"/>
          </p:nvPr>
        </p:nvSpPr>
        <p:spPr>
          <a:xfrm>
            <a:off x="838200" y="1396180"/>
            <a:ext cx="10515600" cy="5250425"/>
          </a:xfrm>
        </p:spPr>
        <p:txBody>
          <a:bodyPr>
            <a:normAutofit fontScale="92500" lnSpcReduction="10000"/>
          </a:bodyPr>
          <a:lstStyle/>
          <a:p>
            <a:r>
              <a:rPr lang="en-IN" sz="1600" b="1" dirty="0"/>
              <a:t>It uses Girona 500 AUV</a:t>
            </a:r>
            <a:r>
              <a:rPr lang="en-IN" sz="1600" dirty="0"/>
              <a:t> for real-sea data.</a:t>
            </a:r>
          </a:p>
          <a:p>
            <a:r>
              <a:rPr lang="en-US" sz="1600" dirty="0"/>
              <a:t>It explicitly </a:t>
            </a:r>
            <a:r>
              <a:rPr lang="en-US" sz="1600" b="1" dirty="0"/>
              <a:t>excludes</a:t>
            </a:r>
            <a:r>
              <a:rPr lang="en-US" sz="1600" dirty="0"/>
              <a:t> sensor fusion approaches and focuses on camera-based approach.</a:t>
            </a:r>
          </a:p>
          <a:p>
            <a:r>
              <a:rPr lang="en-IN" sz="1600" dirty="0"/>
              <a:t>Evaluated SLAM systems: </a:t>
            </a:r>
            <a:r>
              <a:rPr lang="en-IN" sz="1600" b="1" dirty="0"/>
              <a:t>ORB-SLAM2, ORB-SLAM3, LSD-SLAM, BADSLAM, GRADSLAM </a:t>
            </a:r>
            <a:r>
              <a:rPr lang="en-US" sz="1600" dirty="0"/>
              <a:t>performance </a:t>
            </a:r>
            <a:r>
              <a:rPr lang="en-US" sz="1600" b="1" dirty="0"/>
              <a:t>in-air vs underwater</a:t>
            </a:r>
            <a:r>
              <a:rPr lang="en-US" sz="1600" dirty="0"/>
              <a:t> under various lighting and turbidity levels.</a:t>
            </a:r>
            <a:endParaRPr lang="en-IN" sz="1600" b="1" dirty="0"/>
          </a:p>
          <a:p>
            <a:r>
              <a:rPr lang="en-US" sz="1600" dirty="0"/>
              <a:t>Depth estimated using different methods: </a:t>
            </a:r>
            <a:r>
              <a:rPr lang="en-US" sz="1600" b="1" dirty="0"/>
              <a:t>Monodepth2, UW-Net, UDepth, Colmap</a:t>
            </a:r>
            <a:r>
              <a:rPr lang="en-IN" sz="1600" b="1" dirty="0"/>
              <a:t>.</a:t>
            </a:r>
          </a:p>
          <a:p>
            <a:pPr marL="400050" indent="-400050">
              <a:buFont typeface="+mj-lt"/>
              <a:buAutoNum type="romanLcPeriod"/>
            </a:pPr>
            <a:r>
              <a:rPr lang="en-IN" sz="1600" dirty="0"/>
              <a:t>Monodepth2</a:t>
            </a:r>
            <a:r>
              <a:rPr lang="en-IN" sz="1600" dirty="0">
                <a:sym typeface="Wingdings" panose="05000000000000000000" pitchFamily="2" charset="2"/>
              </a:rPr>
              <a:t></a:t>
            </a:r>
            <a:r>
              <a:rPr lang="en-US" sz="1600" dirty="0"/>
              <a:t> Predicts depth from a single image using neural networks, requires training, fails underwater.</a:t>
            </a:r>
            <a:endParaRPr lang="en-IN" sz="1600" dirty="0">
              <a:sym typeface="Wingdings" panose="05000000000000000000" pitchFamily="2" charset="2"/>
            </a:endParaRPr>
          </a:p>
          <a:p>
            <a:pPr marL="400050" indent="-400050">
              <a:buFont typeface="+mj-lt"/>
              <a:buAutoNum type="romanLcPeriod"/>
            </a:pPr>
            <a:r>
              <a:rPr lang="en-IN" sz="1600" dirty="0">
                <a:sym typeface="Wingdings" panose="05000000000000000000" pitchFamily="2" charset="2"/>
              </a:rPr>
              <a:t>UW-Netlearns depth from unlabelled data, requires training, failed in underwater.</a:t>
            </a:r>
          </a:p>
          <a:p>
            <a:pPr marL="400050" indent="-400050">
              <a:buFont typeface="+mj-lt"/>
              <a:buAutoNum type="romanLcPeriod"/>
            </a:pPr>
            <a:r>
              <a:rPr lang="en-IN" sz="1600" dirty="0">
                <a:sym typeface="Wingdings" panose="05000000000000000000" pitchFamily="2" charset="2"/>
              </a:rPr>
              <a:t>UDepthfast, loses accuracy in murky water environment, failed in underwater.</a:t>
            </a:r>
          </a:p>
          <a:p>
            <a:pPr marL="400050" indent="-400050">
              <a:buFont typeface="+mj-lt"/>
              <a:buAutoNum type="romanLcPeriod"/>
            </a:pPr>
            <a:r>
              <a:rPr lang="en-IN" sz="1600" dirty="0"/>
              <a:t>Colmap</a:t>
            </a:r>
            <a:r>
              <a:rPr lang="en-IN" sz="1600" dirty="0">
                <a:sym typeface="Wingdings" panose="05000000000000000000" pitchFamily="2" charset="2"/>
              </a:rPr>
              <a:t></a:t>
            </a:r>
            <a:r>
              <a:rPr lang="en-US" sz="1600" dirty="0">
                <a:sym typeface="Wingdings" panose="05000000000000000000" pitchFamily="2" charset="2"/>
              </a:rPr>
              <a:t>Requires many images from different angles, Builds a sparse 3D point cloud via feature matching.</a:t>
            </a:r>
            <a:endParaRPr lang="en-IN" sz="1600" dirty="0"/>
          </a:p>
          <a:p>
            <a:r>
              <a:rPr lang="fr-FR" sz="1600" dirty="0"/>
              <a:t>Applied </a:t>
            </a:r>
            <a:r>
              <a:rPr lang="fr-FR" sz="1600" b="1" dirty="0"/>
              <a:t>6 image enhancement techniques</a:t>
            </a:r>
            <a:r>
              <a:rPr lang="fr-FR" sz="1600" dirty="0"/>
              <a:t> (CLAHE, UDCP, UW-GAN, Median, etc.), CLAHE was best overall, UW-GAN showed good results, UDCP and Median was okay but no method could work properly in real AUV missions.</a:t>
            </a:r>
          </a:p>
          <a:p>
            <a:r>
              <a:rPr lang="en-US" sz="1600" dirty="0"/>
              <a:t>SLAM works well </a:t>
            </a:r>
            <a:r>
              <a:rPr lang="en-US" sz="1600" b="1" dirty="0"/>
              <a:t>in air</a:t>
            </a:r>
            <a:r>
              <a:rPr lang="en-US" sz="1600" dirty="0"/>
              <a:t>, but </a:t>
            </a:r>
            <a:r>
              <a:rPr lang="en-US" sz="1600" b="1" dirty="0"/>
              <a:t>fails in real underwater scenarios</a:t>
            </a:r>
            <a:r>
              <a:rPr lang="en-US" sz="1600" dirty="0"/>
              <a:t>, especially under poor light &amp; high scattering.</a:t>
            </a:r>
          </a:p>
          <a:p>
            <a:r>
              <a:rPr lang="en-US" sz="1600" dirty="0"/>
              <a:t>Image enhancement (especially </a:t>
            </a:r>
            <a:r>
              <a:rPr lang="en-US" sz="1600" b="1" dirty="0"/>
              <a:t>CLAHE</a:t>
            </a:r>
            <a:r>
              <a:rPr lang="en-US" sz="1600" dirty="0"/>
              <a:t>) improves SLAM performance slightly in tanks.</a:t>
            </a:r>
          </a:p>
          <a:p>
            <a:r>
              <a:rPr lang="en-US" sz="1600" dirty="0"/>
              <a:t>Even the best methods </a:t>
            </a:r>
            <a:r>
              <a:rPr lang="en-US" sz="1600" b="1" dirty="0"/>
              <a:t>fail in AUV datasets</a:t>
            </a:r>
            <a:r>
              <a:rPr lang="en-US" sz="1600" dirty="0"/>
              <a:t> — due to </a:t>
            </a:r>
            <a:r>
              <a:rPr lang="en-US" sz="1600" b="1" dirty="0"/>
              <a:t>low texture, turbidity, and radiometric distortion.</a:t>
            </a:r>
          </a:p>
          <a:p>
            <a:r>
              <a:rPr lang="en-US" sz="1600" b="1" dirty="0"/>
              <a:t>ORBSLAM3 AND ORBSLAM2 </a:t>
            </a:r>
            <a:r>
              <a:rPr lang="en-US" sz="1600" dirty="0"/>
              <a:t>worked very well and </a:t>
            </a:r>
            <a:r>
              <a:rPr lang="en-US" sz="1600" b="1" dirty="0"/>
              <a:t>ORBSLAM3</a:t>
            </a:r>
            <a:r>
              <a:rPr lang="en-US" sz="1600" dirty="0"/>
              <a:t> was the best but even ORBSLAM3 struggled with noise distortion , low texture, light scattering etc. and failed in open water.</a:t>
            </a:r>
          </a:p>
          <a:p>
            <a:r>
              <a:rPr lang="en-US" sz="1600" b="1" dirty="0"/>
              <a:t>LSD-SLAM , BADSLAM and GRADSLAM </a:t>
            </a:r>
            <a:r>
              <a:rPr lang="en-US" sz="1600" dirty="0"/>
              <a:t>completely failed as it failed in most of the cases.</a:t>
            </a:r>
            <a:endParaRPr lang="en-IN" sz="1600" dirty="0"/>
          </a:p>
        </p:txBody>
      </p:sp>
    </p:spTree>
    <p:extLst>
      <p:ext uri="{BB962C8B-B14F-4D97-AF65-F5344CB8AC3E}">
        <p14:creationId xmlns:p14="http://schemas.microsoft.com/office/powerpoint/2010/main" val="2362481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B7F8F-2BA3-989C-CB46-B66960230462}"/>
              </a:ext>
            </a:extLst>
          </p:cNvPr>
          <p:cNvSpPr>
            <a:spLocks noGrp="1"/>
          </p:cNvSpPr>
          <p:nvPr>
            <p:ph type="title"/>
          </p:nvPr>
        </p:nvSpPr>
        <p:spPr>
          <a:xfrm>
            <a:off x="838200" y="365125"/>
            <a:ext cx="10515600" cy="1276861"/>
          </a:xfrm>
        </p:spPr>
        <p:txBody>
          <a:bodyPr>
            <a:normAutofit/>
          </a:bodyPr>
          <a:lstStyle/>
          <a:p>
            <a:pPr algn="ctr"/>
            <a:r>
              <a:rPr lang="en-US" sz="2400" b="1" u="sng" dirty="0"/>
              <a:t>Paper 5: Monocular Visual SLAM for Underwater Navigation in Turbid and Dynamic Environments</a:t>
            </a:r>
            <a:br>
              <a:rPr lang="en-US" sz="2400" b="1" u="sng" dirty="0"/>
            </a:br>
            <a:r>
              <a:rPr lang="en-US" sz="2000" b="1" dirty="0"/>
              <a:t>Author </a:t>
            </a:r>
            <a:r>
              <a:rPr lang="en-US" sz="2000" b="1" dirty="0">
                <a:sym typeface="Wingdings" panose="05000000000000000000" pitchFamily="2" charset="2"/>
              </a:rPr>
              <a:t> </a:t>
            </a:r>
            <a:r>
              <a:rPr lang="en-US" sz="2000" dirty="0">
                <a:sym typeface="Wingdings" panose="05000000000000000000" pitchFamily="2" charset="2"/>
              </a:rPr>
              <a:t>Chinthaka, Asanga, Sanjeeva     </a:t>
            </a:r>
            <a:r>
              <a:rPr lang="en-US" sz="2000" b="1" dirty="0">
                <a:sym typeface="Wingdings" panose="05000000000000000000" pitchFamily="2" charset="2"/>
              </a:rPr>
              <a:t>Year  2020</a:t>
            </a:r>
            <a:endParaRPr lang="en-IN" sz="2400" b="1" dirty="0"/>
          </a:p>
        </p:txBody>
      </p:sp>
      <p:sp>
        <p:nvSpPr>
          <p:cNvPr id="3" name="Content Placeholder 2">
            <a:extLst>
              <a:ext uri="{FF2B5EF4-FFF2-40B4-BE49-F238E27FC236}">
                <a16:creationId xmlns:a16="http://schemas.microsoft.com/office/drawing/2014/main" id="{640C032E-D9EE-63E0-A9BD-8B182C00CA0E}"/>
              </a:ext>
            </a:extLst>
          </p:cNvPr>
          <p:cNvSpPr>
            <a:spLocks noGrp="1"/>
          </p:cNvSpPr>
          <p:nvPr>
            <p:ph idx="1"/>
          </p:nvPr>
        </p:nvSpPr>
        <p:spPr>
          <a:xfrm>
            <a:off x="838200" y="1750141"/>
            <a:ext cx="10515600" cy="4630993"/>
          </a:xfrm>
        </p:spPr>
        <p:txBody>
          <a:bodyPr>
            <a:normAutofit lnSpcReduction="10000"/>
          </a:bodyPr>
          <a:lstStyle/>
          <a:p>
            <a:r>
              <a:rPr lang="en-US" sz="1800" dirty="0"/>
              <a:t>It uses keyframe based monocular SLAM and written in C++ with ROS integration.</a:t>
            </a:r>
          </a:p>
          <a:p>
            <a:r>
              <a:rPr lang="en-US" sz="1800" dirty="0"/>
              <a:t>Its features are </a:t>
            </a:r>
            <a:r>
              <a:rPr lang="en-US" sz="1800" b="1" dirty="0"/>
              <a:t>KLT+Harris Corner tracking</a:t>
            </a:r>
            <a:r>
              <a:rPr lang="en-US" sz="1800" dirty="0"/>
              <a:t>, </a:t>
            </a:r>
            <a:r>
              <a:rPr lang="en-US" sz="1800" b="1" dirty="0"/>
              <a:t>P3P+RANSAC</a:t>
            </a:r>
            <a:r>
              <a:rPr lang="en-US" sz="1800" dirty="0"/>
              <a:t>, </a:t>
            </a:r>
            <a:r>
              <a:rPr lang="en-US" sz="1800" b="1" dirty="0"/>
              <a:t>Windowed Local bundle adjustment</a:t>
            </a:r>
            <a:r>
              <a:rPr lang="en-US" sz="1800" dirty="0"/>
              <a:t>, </a:t>
            </a:r>
            <a:r>
              <a:rPr lang="en-US" sz="1800" b="1" dirty="0"/>
              <a:t>Retracking</a:t>
            </a:r>
            <a:r>
              <a:rPr lang="en-US" sz="1800" dirty="0"/>
              <a:t>, Loop Closure, Pose graph optimization.</a:t>
            </a:r>
          </a:p>
          <a:p>
            <a:r>
              <a:rPr lang="en-US" sz="1800" dirty="0"/>
              <a:t>Slam libraries include OpenCV(feature tracking, image processing), g2o(pose graph optimization), DBoW2(loop closure detection).</a:t>
            </a:r>
          </a:p>
          <a:p>
            <a:r>
              <a:rPr lang="en-US" sz="1800" dirty="0"/>
              <a:t>Real time capable in moderate CPU systems.</a:t>
            </a:r>
          </a:p>
          <a:p>
            <a:r>
              <a:rPr lang="en-US" sz="1800" dirty="0"/>
              <a:t>No additional sensors, camera only system is present.</a:t>
            </a:r>
          </a:p>
          <a:p>
            <a:r>
              <a:rPr lang="en-US" sz="1800" dirty="0"/>
              <a:t>Tested on underwater and real-world datasets.</a:t>
            </a:r>
          </a:p>
          <a:p>
            <a:r>
              <a:rPr lang="en-US" sz="1800" dirty="0"/>
              <a:t>Performs well in simulated and controlled underwater scenes, but </a:t>
            </a:r>
            <a:r>
              <a:rPr lang="en-US" sz="1800" b="1" dirty="0"/>
              <a:t>still struggles in extremely poor visibility</a:t>
            </a:r>
            <a:r>
              <a:rPr lang="en-US" sz="1800" dirty="0"/>
              <a:t>.</a:t>
            </a:r>
          </a:p>
          <a:p>
            <a:r>
              <a:rPr lang="en-US" sz="1800" dirty="0"/>
              <a:t>Successfully runs in turbid water with poor visibility, moving particles or short obstacles like fish etc.</a:t>
            </a:r>
          </a:p>
          <a:p>
            <a:r>
              <a:rPr lang="en-US" sz="1800" dirty="0"/>
              <a:t>Fails when visibility drops very low, loop closures are missed causing drift, highly dynamic scenes and sensitive to lightning shifts.</a:t>
            </a:r>
          </a:p>
          <a:p>
            <a:endParaRPr lang="en-IN" sz="1800" dirty="0"/>
          </a:p>
        </p:txBody>
      </p:sp>
    </p:spTree>
    <p:extLst>
      <p:ext uri="{BB962C8B-B14F-4D97-AF65-F5344CB8AC3E}">
        <p14:creationId xmlns:p14="http://schemas.microsoft.com/office/powerpoint/2010/main" val="3070037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AA03C-6AFC-BF2E-4372-1A8905C5A22C}"/>
              </a:ext>
            </a:extLst>
          </p:cNvPr>
          <p:cNvSpPr>
            <a:spLocks noGrp="1"/>
          </p:cNvSpPr>
          <p:nvPr>
            <p:ph type="title"/>
          </p:nvPr>
        </p:nvSpPr>
        <p:spPr>
          <a:xfrm>
            <a:off x="838200" y="365124"/>
            <a:ext cx="10515600" cy="1276863"/>
          </a:xfrm>
        </p:spPr>
        <p:txBody>
          <a:bodyPr>
            <a:normAutofit/>
          </a:bodyPr>
          <a:lstStyle/>
          <a:p>
            <a:pPr algn="ctr"/>
            <a:r>
              <a:rPr lang="en-US" sz="2400" b="1" u="sng" dirty="0"/>
              <a:t>Paper 6: ULL-SLAM: underwater low-light enhancement for the front-end of visual SLAM</a:t>
            </a:r>
            <a:br>
              <a:rPr lang="en-US" sz="2400" b="1" u="sng" dirty="0"/>
            </a:br>
            <a:r>
              <a:rPr lang="en-US" sz="2000" b="1" dirty="0"/>
              <a:t>Author</a:t>
            </a:r>
            <a:r>
              <a:rPr lang="en-US" sz="2000" dirty="0"/>
              <a:t> </a:t>
            </a:r>
            <a:r>
              <a:rPr lang="en-US" sz="2000" dirty="0">
                <a:sym typeface="Wingdings" panose="05000000000000000000" pitchFamily="2" charset="2"/>
              </a:rPr>
              <a:t> Zhichao, Zhe, Zhibin, Bing         </a:t>
            </a:r>
            <a:r>
              <a:rPr lang="en-US" sz="2000" b="1" dirty="0">
                <a:sym typeface="Wingdings" panose="05000000000000000000" pitchFamily="2" charset="2"/>
              </a:rPr>
              <a:t>Year</a:t>
            </a:r>
            <a:r>
              <a:rPr lang="en-US" sz="2000" dirty="0">
                <a:sym typeface="Wingdings" panose="05000000000000000000" pitchFamily="2" charset="2"/>
              </a:rPr>
              <a:t>  2023</a:t>
            </a:r>
            <a:endParaRPr lang="en-IN" sz="2400" dirty="0"/>
          </a:p>
        </p:txBody>
      </p:sp>
      <p:sp>
        <p:nvSpPr>
          <p:cNvPr id="3" name="Content Placeholder 2">
            <a:extLst>
              <a:ext uri="{FF2B5EF4-FFF2-40B4-BE49-F238E27FC236}">
                <a16:creationId xmlns:a16="http://schemas.microsoft.com/office/drawing/2014/main" id="{6697C6E0-49BC-CA1B-3714-AA4647A6D9D9}"/>
              </a:ext>
            </a:extLst>
          </p:cNvPr>
          <p:cNvSpPr>
            <a:spLocks noGrp="1"/>
          </p:cNvSpPr>
          <p:nvPr>
            <p:ph idx="1"/>
          </p:nvPr>
        </p:nvSpPr>
        <p:spPr>
          <a:xfrm>
            <a:off x="838200" y="1828800"/>
            <a:ext cx="10515600" cy="4821392"/>
          </a:xfrm>
        </p:spPr>
        <p:txBody>
          <a:bodyPr>
            <a:normAutofit fontScale="92500" lnSpcReduction="20000"/>
          </a:bodyPr>
          <a:lstStyle/>
          <a:p>
            <a:r>
              <a:rPr lang="en-US" sz="1600" dirty="0"/>
              <a:t>ULL-SLAM </a:t>
            </a:r>
            <a:r>
              <a:rPr lang="en-US" sz="1600" dirty="0">
                <a:sym typeface="Wingdings" panose="05000000000000000000" pitchFamily="2" charset="2"/>
              </a:rPr>
              <a:t></a:t>
            </a:r>
            <a:r>
              <a:rPr lang="en-US" sz="1600" dirty="0"/>
              <a:t>It is a </a:t>
            </a:r>
            <a:r>
              <a:rPr lang="en-US" sz="1600" b="1" dirty="0"/>
              <a:t>deep learning-enhanced SLAM system</a:t>
            </a:r>
            <a:r>
              <a:rPr lang="en-US" sz="1600" dirty="0"/>
              <a:t> specifically designed to work in </a:t>
            </a:r>
            <a:r>
              <a:rPr lang="en-US" sz="1600" b="1" dirty="0"/>
              <a:t>very dark underwater environments.</a:t>
            </a:r>
          </a:p>
          <a:p>
            <a:r>
              <a:rPr lang="en-US" sz="1600" b="1" dirty="0"/>
              <a:t>Shared Backbone CNN </a:t>
            </a:r>
            <a:r>
              <a:rPr lang="en-US" sz="1600" dirty="0"/>
              <a:t>(low light enhancer and feature point enhancer and matcher) is the custom neural architecture used here.</a:t>
            </a:r>
          </a:p>
          <a:p>
            <a:r>
              <a:rPr lang="en-US" sz="1600" dirty="0"/>
              <a:t>Uses a </a:t>
            </a:r>
            <a:r>
              <a:rPr lang="en-US" sz="1600" b="1" dirty="0"/>
              <a:t>Siamese network</a:t>
            </a:r>
            <a:r>
              <a:rPr lang="en-US" sz="1600" dirty="0"/>
              <a:t>(type of neural network that takes in two (or more) inputs, passes them through identical subnetworks (with shared weights), and compares their outputs to determine how similar they are) to match feature points across frames.</a:t>
            </a:r>
          </a:p>
          <a:p>
            <a:r>
              <a:rPr lang="en-US" sz="1600" dirty="0"/>
              <a:t>Implemented in </a:t>
            </a:r>
            <a:r>
              <a:rPr lang="en-US" sz="1600" b="1" dirty="0"/>
              <a:t>Python + PyTorch</a:t>
            </a:r>
            <a:r>
              <a:rPr lang="en-US" sz="1600" dirty="0"/>
              <a:t> for training, and </a:t>
            </a:r>
            <a:r>
              <a:rPr lang="en-US" sz="1600" b="1" dirty="0"/>
              <a:t>C++/ROS-compatible</a:t>
            </a:r>
            <a:r>
              <a:rPr lang="en-US" sz="1600" dirty="0"/>
              <a:t> for deployment.</a:t>
            </a:r>
          </a:p>
          <a:p>
            <a:r>
              <a:rPr lang="en-IN" sz="1600" dirty="0"/>
              <a:t>Real-time capable (40.6 FPS) on </a:t>
            </a:r>
            <a:r>
              <a:rPr lang="en-IN" sz="1600" b="1" dirty="0"/>
              <a:t>Jetson AGX Xavier.</a:t>
            </a:r>
          </a:p>
          <a:p>
            <a:r>
              <a:rPr lang="en-US" sz="1600" dirty="0"/>
              <a:t>No additional sensors (e.g., no sonar, DVL, or IMU); works on </a:t>
            </a:r>
            <a:r>
              <a:rPr lang="en-US" sz="1600" b="1" dirty="0"/>
              <a:t>camera-only</a:t>
            </a:r>
            <a:r>
              <a:rPr lang="en-US" sz="1600" dirty="0"/>
              <a:t> systems.</a:t>
            </a:r>
          </a:p>
          <a:p>
            <a:r>
              <a:rPr lang="en-US" sz="1600" dirty="0"/>
              <a:t>Outperformed ORB-SLAM2, ORB-SLAM3, and Dual-SLAM in all key metrics.</a:t>
            </a:r>
          </a:p>
          <a:p>
            <a:r>
              <a:rPr lang="en-US" sz="1600" dirty="0"/>
              <a:t>Performance drops in </a:t>
            </a:r>
            <a:r>
              <a:rPr lang="en-US" sz="1600" b="1" dirty="0"/>
              <a:t>extremely turbid scenes.</a:t>
            </a:r>
          </a:p>
          <a:p>
            <a:r>
              <a:rPr lang="en-US" sz="1600" dirty="0"/>
              <a:t>Needs High GPU for real-time inference (Jetson or equivalent).</a:t>
            </a:r>
          </a:p>
          <a:p>
            <a:r>
              <a:rPr lang="en-US" sz="1600" dirty="0"/>
              <a:t>By jointly learning </a:t>
            </a:r>
            <a:r>
              <a:rPr lang="en-US" sz="1600" b="1" dirty="0"/>
              <a:t>image enhancement and feature extraction</a:t>
            </a:r>
            <a:r>
              <a:rPr lang="en-US" sz="1600" dirty="0"/>
              <a:t>, it dramatically improves underwater SLAM performance.</a:t>
            </a:r>
          </a:p>
          <a:p>
            <a:r>
              <a:rPr lang="en-US" sz="1600" dirty="0"/>
              <a:t>At the same time, the proposed network can be flexibly transplanted or added to the backbone of the popular SLAM system based on feature point extraction to improve the system’s performance.</a:t>
            </a:r>
            <a:endParaRPr lang="en-IN" sz="1600" dirty="0"/>
          </a:p>
        </p:txBody>
      </p:sp>
    </p:spTree>
    <p:extLst>
      <p:ext uri="{BB962C8B-B14F-4D97-AF65-F5344CB8AC3E}">
        <p14:creationId xmlns:p14="http://schemas.microsoft.com/office/powerpoint/2010/main" val="274185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5DA0B-70FF-4AF7-70A8-697DA929C15F}"/>
              </a:ext>
            </a:extLst>
          </p:cNvPr>
          <p:cNvSpPr>
            <a:spLocks noGrp="1"/>
          </p:cNvSpPr>
          <p:nvPr>
            <p:ph type="title"/>
          </p:nvPr>
        </p:nvSpPr>
        <p:spPr>
          <a:xfrm>
            <a:off x="838200" y="365124"/>
            <a:ext cx="10515600" cy="1080217"/>
          </a:xfrm>
        </p:spPr>
        <p:txBody>
          <a:bodyPr>
            <a:normAutofit fontScale="90000"/>
          </a:bodyPr>
          <a:lstStyle/>
          <a:p>
            <a:pPr algn="ctr"/>
            <a:r>
              <a:rPr lang="en-US" sz="2700" b="1" u="sng" dirty="0"/>
              <a:t>Paper 7: Autonomous Underwater Vehicles in Monitoring Scenario</a:t>
            </a:r>
            <a:br>
              <a:rPr lang="en-US" sz="2800" b="1" u="sng" dirty="0"/>
            </a:br>
            <a:r>
              <a:rPr lang="en-US" sz="2200" b="1" dirty="0"/>
              <a:t>Author </a:t>
            </a:r>
            <a:r>
              <a:rPr lang="en-US" sz="2200" b="1" dirty="0">
                <a:sym typeface="Wingdings" panose="05000000000000000000" pitchFamily="2" charset="2"/>
              </a:rPr>
              <a:t> </a:t>
            </a:r>
            <a:r>
              <a:rPr lang="en-US" sz="2200" dirty="0">
                <a:sym typeface="Wingdings" panose="05000000000000000000" pitchFamily="2" charset="2"/>
              </a:rPr>
              <a:t>Ruscio, Tani, Bresciani, Caiti      </a:t>
            </a:r>
            <a:r>
              <a:rPr lang="en-US" sz="2200" b="1" dirty="0">
                <a:sym typeface="Wingdings" panose="05000000000000000000" pitchFamily="2" charset="2"/>
              </a:rPr>
              <a:t>Year  </a:t>
            </a:r>
            <a:r>
              <a:rPr lang="en-US" sz="2200" dirty="0">
                <a:sym typeface="Wingdings" panose="05000000000000000000" pitchFamily="2" charset="2"/>
              </a:rPr>
              <a:t>2020</a:t>
            </a:r>
            <a:endParaRPr lang="en-IN" sz="2800" dirty="0"/>
          </a:p>
        </p:txBody>
      </p:sp>
      <p:sp>
        <p:nvSpPr>
          <p:cNvPr id="3" name="Content Placeholder 2">
            <a:extLst>
              <a:ext uri="{FF2B5EF4-FFF2-40B4-BE49-F238E27FC236}">
                <a16:creationId xmlns:a16="http://schemas.microsoft.com/office/drawing/2014/main" id="{669FD57F-6A51-463A-7AA9-D1DE93FE7A26}"/>
              </a:ext>
            </a:extLst>
          </p:cNvPr>
          <p:cNvSpPr>
            <a:spLocks noGrp="1"/>
          </p:cNvSpPr>
          <p:nvPr>
            <p:ph idx="1"/>
          </p:nvPr>
        </p:nvSpPr>
        <p:spPr>
          <a:xfrm>
            <a:off x="838200" y="1632155"/>
            <a:ext cx="10515600" cy="4544808"/>
          </a:xfrm>
        </p:spPr>
        <p:txBody>
          <a:bodyPr>
            <a:normAutofit lnSpcReduction="10000"/>
          </a:bodyPr>
          <a:lstStyle/>
          <a:p>
            <a:r>
              <a:rPr lang="en-US" sz="1600" dirty="0"/>
              <a:t>A</a:t>
            </a:r>
            <a:r>
              <a:rPr lang="en-US" sz="1800" dirty="0"/>
              <a:t> </a:t>
            </a:r>
            <a:r>
              <a:rPr lang="en-US" sz="1800" b="1" dirty="0"/>
              <a:t>monocular visual odometry (VO)</a:t>
            </a:r>
            <a:r>
              <a:rPr lang="en-US" sz="1800" dirty="0"/>
              <a:t> approach is proposed using a </a:t>
            </a:r>
            <a:r>
              <a:rPr lang="en-US" sz="1800" b="1" dirty="0"/>
              <a:t>bottom-looking camera in Zeno AUV.</a:t>
            </a:r>
          </a:p>
          <a:p>
            <a:r>
              <a:rPr lang="en-US" sz="1800" dirty="0"/>
              <a:t>Uses </a:t>
            </a:r>
            <a:r>
              <a:rPr lang="en-US" sz="1800" b="1" dirty="0"/>
              <a:t>SURF features + Lowe’s ratio test + RANSAC</a:t>
            </a:r>
            <a:r>
              <a:rPr lang="en-US" sz="1800" dirty="0"/>
              <a:t> for feature matching and motion estimation.</a:t>
            </a:r>
          </a:p>
          <a:p>
            <a:r>
              <a:rPr lang="en-US" sz="1800" dirty="0"/>
              <a:t>Resolves </a:t>
            </a:r>
            <a:r>
              <a:rPr lang="en-US" sz="1800" b="1" dirty="0"/>
              <a:t>scale ambiguity</a:t>
            </a:r>
            <a:r>
              <a:rPr lang="en-US" sz="1800" dirty="0"/>
              <a:t> using </a:t>
            </a:r>
            <a:r>
              <a:rPr lang="en-US" sz="1800" b="1" dirty="0"/>
              <a:t>altitude sensor data</a:t>
            </a:r>
            <a:r>
              <a:rPr lang="en-US" sz="1800" dirty="0"/>
              <a:t> (e.g., DVL altitude </a:t>
            </a:r>
            <a:r>
              <a:rPr lang="en-US" sz="1800" dirty="0">
                <a:sym typeface="Wingdings" panose="05000000000000000000" pitchFamily="2" charset="2"/>
              </a:rPr>
              <a:t> </a:t>
            </a:r>
            <a:r>
              <a:rPr lang="en-US" sz="1800" dirty="0"/>
              <a:t>Nortek</a:t>
            </a:r>
            <a:r>
              <a:rPr lang="en-US" sz="1800" dirty="0">
                <a:sym typeface="Wingdings" panose="05000000000000000000" pitchFamily="2" charset="2"/>
              </a:rPr>
              <a:t> DVL is used</a:t>
            </a:r>
            <a:r>
              <a:rPr lang="en-US" sz="1800" dirty="0"/>
              <a:t>) and triangulated feature points.</a:t>
            </a:r>
          </a:p>
          <a:p>
            <a:r>
              <a:rPr lang="en-US" sz="1800" dirty="0"/>
              <a:t>Fuses VO velocity with attitude and depth from </a:t>
            </a:r>
            <a:r>
              <a:rPr lang="en-US" sz="1800" b="1" dirty="0"/>
              <a:t>AHRS and pressure sensor</a:t>
            </a:r>
            <a:r>
              <a:rPr lang="en-US" sz="1800" dirty="0"/>
              <a:t> using an </a:t>
            </a:r>
            <a:r>
              <a:rPr lang="en-US" sz="1800" b="1" dirty="0"/>
              <a:t>Extended Kalman Filter (EKF)</a:t>
            </a:r>
            <a:r>
              <a:rPr lang="en-US" sz="1800" dirty="0"/>
              <a:t> for full trajectory estimation.</a:t>
            </a:r>
          </a:p>
          <a:p>
            <a:r>
              <a:rPr lang="en-US" sz="1800" dirty="0"/>
              <a:t>Implemented using </a:t>
            </a:r>
            <a:r>
              <a:rPr lang="en-US" sz="1800" b="1" dirty="0"/>
              <a:t>C++ and OpenCV</a:t>
            </a:r>
            <a:r>
              <a:rPr lang="en-US" sz="1800" dirty="0"/>
              <a:t>.</a:t>
            </a:r>
          </a:p>
          <a:p>
            <a:r>
              <a:rPr lang="en-US" sz="1800" dirty="0"/>
              <a:t>CLAHE used for image enhancement to improve underwater contrast.</a:t>
            </a:r>
          </a:p>
          <a:p>
            <a:r>
              <a:rPr lang="en-US" sz="1800" dirty="0"/>
              <a:t>Provides </a:t>
            </a:r>
            <a:r>
              <a:rPr lang="en-US" sz="1800" b="1" dirty="0"/>
              <a:t>accurate velocity and trajectory estimates</a:t>
            </a:r>
            <a:r>
              <a:rPr lang="en-US" sz="1800" dirty="0"/>
              <a:t> under good visual conditions.</a:t>
            </a:r>
          </a:p>
          <a:p>
            <a:r>
              <a:rPr lang="en-US" sz="1800" dirty="0"/>
              <a:t>Uses </a:t>
            </a:r>
            <a:r>
              <a:rPr lang="en-US" sz="1800" b="1" dirty="0"/>
              <a:t>existing onboard sensors</a:t>
            </a:r>
            <a:r>
              <a:rPr lang="en-US" sz="1800" dirty="0"/>
              <a:t> to reduce complexity and cost.</a:t>
            </a:r>
          </a:p>
          <a:p>
            <a:r>
              <a:rPr lang="en-US" sz="1800" dirty="0"/>
              <a:t>Handles </a:t>
            </a:r>
            <a:r>
              <a:rPr lang="en-US" sz="1800" b="1" dirty="0"/>
              <a:t>complex seabed textures (rocks, seagrass, sand)</a:t>
            </a:r>
            <a:r>
              <a:rPr lang="en-US" sz="1800" dirty="0"/>
              <a:t> with moderate reliability.</a:t>
            </a:r>
          </a:p>
          <a:p>
            <a:r>
              <a:rPr lang="en-US" sz="1800" dirty="0"/>
              <a:t>Requires </a:t>
            </a:r>
            <a:r>
              <a:rPr lang="en-US" sz="1800" b="1" dirty="0"/>
              <a:t>good visibility and a consistent altitude</a:t>
            </a:r>
            <a:r>
              <a:rPr lang="en-US" sz="1800" dirty="0"/>
              <a:t> for reliable scale estimation.</a:t>
            </a:r>
          </a:p>
          <a:p>
            <a:endParaRPr lang="en-US" sz="1600" dirty="0"/>
          </a:p>
          <a:p>
            <a:endParaRPr lang="en-IN" sz="1600" dirty="0"/>
          </a:p>
        </p:txBody>
      </p:sp>
    </p:spTree>
    <p:extLst>
      <p:ext uri="{BB962C8B-B14F-4D97-AF65-F5344CB8AC3E}">
        <p14:creationId xmlns:p14="http://schemas.microsoft.com/office/powerpoint/2010/main" val="1491439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5B651-8E76-D229-F45C-18A7BD4A5C97}"/>
              </a:ext>
            </a:extLst>
          </p:cNvPr>
          <p:cNvSpPr>
            <a:spLocks noGrp="1"/>
          </p:cNvSpPr>
          <p:nvPr>
            <p:ph type="title"/>
          </p:nvPr>
        </p:nvSpPr>
        <p:spPr>
          <a:xfrm>
            <a:off x="838200" y="365125"/>
            <a:ext cx="10515600" cy="642793"/>
          </a:xfrm>
        </p:spPr>
        <p:txBody>
          <a:bodyPr>
            <a:normAutofit fontScale="90000"/>
          </a:bodyPr>
          <a:lstStyle/>
          <a:p>
            <a:pPr algn="ctr"/>
            <a:r>
              <a:rPr lang="en-US" sz="2400" b="1" u="sng" dirty="0"/>
              <a:t>Comparative study on MMA3SLAM, UVS, UW-VO, MV-SLAM, ULL-SLAM AND MVO</a:t>
            </a:r>
            <a:endParaRPr lang="en-IN" sz="2400" b="1" u="sng" dirty="0"/>
          </a:p>
        </p:txBody>
      </p:sp>
      <p:sp>
        <p:nvSpPr>
          <p:cNvPr id="3" name="Content Placeholder 2">
            <a:extLst>
              <a:ext uri="{FF2B5EF4-FFF2-40B4-BE49-F238E27FC236}">
                <a16:creationId xmlns:a16="http://schemas.microsoft.com/office/drawing/2014/main" id="{FB22FF57-B18A-8C4D-25AC-EC9279ADECE2}"/>
              </a:ext>
            </a:extLst>
          </p:cNvPr>
          <p:cNvSpPr>
            <a:spLocks noGrp="1"/>
          </p:cNvSpPr>
          <p:nvPr>
            <p:ph idx="1"/>
          </p:nvPr>
        </p:nvSpPr>
        <p:spPr>
          <a:xfrm>
            <a:off x="838200" y="924791"/>
            <a:ext cx="10515600" cy="5252172"/>
          </a:xfrm>
        </p:spPr>
        <p:txBody>
          <a:bodyPr>
            <a:normAutofit/>
          </a:bodyPr>
          <a:lstStyle/>
          <a:p>
            <a:r>
              <a:rPr lang="en-US" sz="1600" dirty="0"/>
              <a:t>For Certain Applications , it differs based on the use:-</a:t>
            </a:r>
          </a:p>
          <a:p>
            <a:pPr marL="400050" indent="-400050">
              <a:buFont typeface="+mj-lt"/>
              <a:buAutoNum type="romanLcPeriod"/>
            </a:pPr>
            <a:r>
              <a:rPr lang="en-US" sz="1600" dirty="0"/>
              <a:t>Real-time navigation in </a:t>
            </a:r>
            <a:r>
              <a:rPr lang="en-US" sz="1600" b="1" dirty="0"/>
              <a:t>harsh underwater conditions</a:t>
            </a:r>
            <a:r>
              <a:rPr lang="en-US" sz="1600" dirty="0"/>
              <a:t>, </a:t>
            </a:r>
            <a:r>
              <a:rPr lang="en-US" sz="1600" b="1" dirty="0"/>
              <a:t>short-to-medium term localization</a:t>
            </a:r>
            <a:r>
              <a:rPr lang="en-US" sz="1600" dirty="0"/>
              <a:t>, not full map building</a:t>
            </a:r>
            <a:r>
              <a:rPr lang="en-US" sz="1600" b="1" dirty="0"/>
              <a:t>, low power robots </a:t>
            </a:r>
            <a:r>
              <a:rPr lang="en-US" sz="1600" dirty="0"/>
              <a:t>→ Go with </a:t>
            </a:r>
            <a:r>
              <a:rPr lang="en-US" sz="1600" b="1" dirty="0"/>
              <a:t>UW-VO</a:t>
            </a:r>
          </a:p>
          <a:p>
            <a:pPr marL="400050" indent="-400050">
              <a:buFont typeface="+mj-lt"/>
              <a:buAutoNum type="romanLcPeriod"/>
            </a:pPr>
            <a:r>
              <a:rPr lang="en-US" sz="1600" dirty="0"/>
              <a:t>Full SLAM system, long duration missions, lifelong mapping, station-keeping detection → Use </a:t>
            </a:r>
            <a:r>
              <a:rPr lang="en-US" sz="1600" b="1" dirty="0"/>
              <a:t>UVS</a:t>
            </a:r>
          </a:p>
          <a:p>
            <a:pPr marL="400050" indent="-400050">
              <a:buFont typeface="+mj-lt"/>
              <a:buAutoNum type="romanLcPeriod"/>
            </a:pPr>
            <a:r>
              <a:rPr lang="en-US" sz="1600" dirty="0"/>
              <a:t>Collaborative SLAM with multiple ROVs, high system complexity, central server→ Go with </a:t>
            </a:r>
            <a:r>
              <a:rPr lang="en-US" sz="1600" b="1" dirty="0"/>
              <a:t>MAM3SLAM</a:t>
            </a:r>
          </a:p>
          <a:p>
            <a:pPr marL="400050" indent="-400050">
              <a:buFont typeface="+mj-lt"/>
              <a:buAutoNum type="romanLcPeriod"/>
            </a:pPr>
            <a:r>
              <a:rPr lang="en-US" sz="1600" dirty="0"/>
              <a:t>Simple AUV with depth + attitude data </a:t>
            </a:r>
            <a:r>
              <a:rPr lang="en-US" sz="1600" dirty="0">
                <a:sym typeface="Wingdings" panose="05000000000000000000" pitchFamily="2" charset="2"/>
              </a:rPr>
              <a:t> </a:t>
            </a:r>
            <a:r>
              <a:rPr lang="en-US" sz="1600" b="1" dirty="0">
                <a:sym typeface="Wingdings" panose="05000000000000000000" pitchFamily="2" charset="2"/>
              </a:rPr>
              <a:t>MV-SLAM</a:t>
            </a:r>
          </a:p>
          <a:p>
            <a:pPr marL="400050" indent="-400050">
              <a:buFont typeface="+mj-lt"/>
              <a:buAutoNum type="romanLcPeriod"/>
            </a:pPr>
            <a:r>
              <a:rPr lang="en-US" sz="1600" dirty="0"/>
              <a:t>Deep-sea or low-light image conditions </a:t>
            </a:r>
            <a:r>
              <a:rPr lang="en-US" sz="1600" dirty="0">
                <a:sym typeface="Wingdings" panose="05000000000000000000" pitchFamily="2" charset="2"/>
              </a:rPr>
              <a:t> </a:t>
            </a:r>
            <a:r>
              <a:rPr lang="en-US" sz="1600" b="1" dirty="0">
                <a:sym typeface="Wingdings" panose="05000000000000000000" pitchFamily="2" charset="2"/>
              </a:rPr>
              <a:t>ULL - SLAM</a:t>
            </a:r>
          </a:p>
          <a:p>
            <a:pPr marL="400050" indent="-400050">
              <a:buFont typeface="+mj-lt"/>
              <a:buAutoNum type="romanLcPeriod"/>
            </a:pPr>
            <a:r>
              <a:rPr lang="en-US" sz="1600" dirty="0"/>
              <a:t>Simple visual odometry with geometry </a:t>
            </a:r>
            <a:r>
              <a:rPr lang="en-US" sz="1600" dirty="0">
                <a:sym typeface="Wingdings" panose="05000000000000000000" pitchFamily="2" charset="2"/>
              </a:rPr>
              <a:t> </a:t>
            </a:r>
            <a:r>
              <a:rPr lang="en-US" sz="1600" b="1" dirty="0">
                <a:sym typeface="Wingdings" panose="05000000000000000000" pitchFamily="2" charset="2"/>
              </a:rPr>
              <a:t>MVO</a:t>
            </a:r>
            <a:endParaRPr lang="en-US" sz="1600" b="1" dirty="0"/>
          </a:p>
          <a:p>
            <a:pPr marL="0" indent="0">
              <a:buNone/>
            </a:pPr>
            <a:endParaRPr lang="en-IN" sz="1600" b="1" dirty="0"/>
          </a:p>
          <a:p>
            <a:r>
              <a:rPr lang="en-IN" sz="1600" dirty="0"/>
              <a:t>Overall</a:t>
            </a:r>
            <a:r>
              <a:rPr lang="en-IN" sz="1600" b="1" dirty="0"/>
              <a:t> </a:t>
            </a:r>
            <a:r>
              <a:rPr lang="en-IN" sz="1600" b="1" dirty="0">
                <a:sym typeface="Wingdings" panose="05000000000000000000" pitchFamily="2" charset="2"/>
              </a:rPr>
              <a:t> UVS &gt;UW-VO &gt;ULL-SLAM&gt;MV-SLAM&gt;MVO</a:t>
            </a:r>
            <a:endParaRPr lang="en-US" sz="1600" b="1" dirty="0"/>
          </a:p>
        </p:txBody>
      </p:sp>
      <p:pic>
        <p:nvPicPr>
          <p:cNvPr id="1026" name="Picture 2" descr="An Overview of Key SLAM Technologies for Underwater Scenes">
            <a:extLst>
              <a:ext uri="{FF2B5EF4-FFF2-40B4-BE49-F238E27FC236}">
                <a16:creationId xmlns:a16="http://schemas.microsoft.com/office/drawing/2014/main" id="{BF424087-93D5-4475-5645-51F276F017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707500"/>
            <a:ext cx="3699387" cy="210724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OV-3000 and Vaarst Sub-SLAM Camera">
            <a:extLst>
              <a:ext uri="{FF2B5EF4-FFF2-40B4-BE49-F238E27FC236}">
                <a16:creationId xmlns:a16="http://schemas.microsoft.com/office/drawing/2014/main" id="{28326060-35D8-51F1-F65D-6D69CBB7C1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1686" y="4707500"/>
            <a:ext cx="3827514" cy="2029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06517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773</TotalTime>
  <Words>1992</Words>
  <Application>Microsoft Office PowerPoint</Application>
  <PresentationFormat>Widescreen</PresentationFormat>
  <Paragraphs>188</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Trebuchet MS</vt:lpstr>
      <vt:lpstr>Wingdings</vt:lpstr>
      <vt:lpstr>Wingdings 3</vt:lpstr>
      <vt:lpstr>Facet</vt:lpstr>
      <vt:lpstr>Research Study</vt:lpstr>
      <vt:lpstr>Paper 1: MAM3SLAM: Towards underwater-robust multi-agent visual SLAM Author  Juliette, Claire, Vincent        Year  2024</vt:lpstr>
      <vt:lpstr>Paper 2: UVS: underwater visual SLAM—a robust monocular visual SLAM system for lifelong underwater operations Author  Marco, Annette, Edmund, Martin       Year 2023</vt:lpstr>
      <vt:lpstr>Paper 3: Real-time Monocular Visual Odometry for Turbid and Dynamic Underwater Environments Author  Maxime, Julien0, Pauline, Vincent     Year  2020</vt:lpstr>
      <vt:lpstr>Paper 4: Investigation of the challenges of Underwater Visual Monocular SLAM Author  Michele, David, Mengkun, Kevin      Year  2023</vt:lpstr>
      <vt:lpstr>Paper 5: Monocular Visual SLAM for Underwater Navigation in Turbid and Dynamic Environments Author  Chinthaka, Asanga, Sanjeeva     Year  2020</vt:lpstr>
      <vt:lpstr>Paper 6: ULL-SLAM: underwater low-light enhancement for the front-end of visual SLAM Author  Zhichao, Zhe, Zhibin, Bing         Year  2023</vt:lpstr>
      <vt:lpstr>Paper 7: Autonomous Underwater Vehicles in Monitoring Scenario Author  Ruscio, Tani, Bresciani, Caiti      Year  2020</vt:lpstr>
      <vt:lpstr>Comparative study on MMA3SLAM, UVS, UW-VO, MV-SLAM, ULL-SLAM AND MVO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Wilfred Auxilian</dc:creator>
  <cp:lastModifiedBy>Wilfred Auxilian</cp:lastModifiedBy>
  <cp:revision>7</cp:revision>
  <dcterms:created xsi:type="dcterms:W3CDTF">2025-06-10T16:01:41Z</dcterms:created>
  <dcterms:modified xsi:type="dcterms:W3CDTF">2025-06-16T05:38:03Z</dcterms:modified>
</cp:coreProperties>
</file>

<file path=docProps/thumbnail.jpeg>
</file>